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971" r:id="rId3"/>
    <p:sldId id="973" r:id="rId4"/>
    <p:sldId id="977" r:id="rId5"/>
    <p:sldId id="978" r:id="rId6"/>
    <p:sldId id="974" r:id="rId7"/>
    <p:sldId id="975" r:id="rId8"/>
    <p:sldId id="976" r:id="rId9"/>
    <p:sldId id="979" r:id="rId10"/>
    <p:sldId id="980" r:id="rId11"/>
    <p:sldId id="981" r:id="rId12"/>
    <p:sldId id="984" r:id="rId13"/>
    <p:sldId id="985" r:id="rId14"/>
    <p:sldId id="983" r:id="rId15"/>
    <p:sldId id="9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/>
    <p:restoredTop sz="83622"/>
  </p:normalViewPr>
  <p:slideViewPr>
    <p:cSldViewPr>
      <p:cViewPr varScale="1">
        <p:scale>
          <a:sx n="75" d="100"/>
          <a:sy n="75" d="100"/>
        </p:scale>
        <p:origin x="876" y="72"/>
      </p:cViewPr>
      <p:guideLst>
        <p:guide orient="horz" pos="482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0754D-FEE9-744B-8730-2890C764B67A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DA614-A6FA-4742-A49D-14CBB652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8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8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3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8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5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6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9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8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CB06-4956-429A-9569-89423BEC1149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EF3CC-2E05-4257-865C-F8D486DF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1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86BBE282-1B55-C444-AB92-30FA94A62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739" y="2204864"/>
            <a:ext cx="10500521" cy="208829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Линия времени </a:t>
            </a:r>
            <a:b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развитии профессионала</a:t>
            </a:r>
            <a:b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(практикум)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65329-59CC-6542-9990-EC75C9C56D2B}"/>
              </a:ext>
            </a:extLst>
          </p:cNvPr>
          <p:cNvSpPr txBox="1"/>
          <p:nvPr/>
        </p:nvSpPr>
        <p:spPr>
          <a:xfrm>
            <a:off x="5807968" y="5301208"/>
            <a:ext cx="61926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ГУЛИ БАЗАРОВА</a:t>
            </a:r>
            <a:b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Кандидат психологических наук,</a:t>
            </a:r>
            <a:b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Московской школы практической психологии</a:t>
            </a:r>
            <a:b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Амбассадор бизнес школы СКОЛКОВО 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8640"/>
            <a:ext cx="1702008" cy="11521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B41DBF-2ADA-8548-A9EA-FF4D77684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33" y="210195"/>
            <a:ext cx="2088232" cy="6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ПРОФЕССИОНАЛЬНАЯ КАРЬЕРА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174AC0-F424-5D26-BC13-039225682314}"/>
              </a:ext>
            </a:extLst>
          </p:cNvPr>
          <p:cNvSpPr/>
          <p:nvPr/>
        </p:nvSpPr>
        <p:spPr>
          <a:xfrm>
            <a:off x="479376" y="1150699"/>
            <a:ext cx="10545860" cy="487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  <a:tabLst>
                <a:tab pos="-3780790" algn="l"/>
              </a:tabLs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качестве предметной фиксации профессиональной социализации следует 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  <a:tabLst>
                <a:tab pos="-3780790" algn="l"/>
              </a:tabLst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считать профессиональную карьеру. </a:t>
            </a:r>
          </a:p>
          <a:p>
            <a:pPr indent="540385" algn="just">
              <a:lnSpc>
                <a:spcPct val="150000"/>
              </a:lnSpc>
              <a:spcAft>
                <a:spcPts val="300"/>
              </a:spcAft>
            </a:pPr>
            <a:r>
              <a:rPr lang="ru-RU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факты профессиональной карьеры:</a:t>
            </a: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Symbol" pitchFamily="2" charset="2"/>
              <a:buChar char=""/>
              <a:tabLst>
                <a:tab pos="228600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правило, </a:t>
            </a:r>
            <a:r>
              <a:rPr lang="ru-RU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карьеры связан с целями, желаниями, и установками человека;</a:t>
            </a: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Symbol" pitchFamily="2" charset="2"/>
              <a:buChar char=""/>
              <a:tabLst>
                <a:tab pos="228600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Существенной </a:t>
            </a:r>
            <a:r>
              <a:rPr lang="ru-RU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составляющей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понятия карьеры является фактор движения вперед, в результате которого происходит рост знаний, умений, навыков;</a:t>
            </a: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Symbol" pitchFamily="2" charset="2"/>
              <a:buChar char=""/>
              <a:tabLst>
                <a:tab pos="228600" algn="l"/>
              </a:tabLst>
            </a:pPr>
            <a:r>
              <a:rPr lang="ru-RU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достижения «высшей точки карьеры», как правило, меняются на протяжении всей жизни человека;</a:t>
            </a: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Symbol" pitchFamily="2" charset="2"/>
              <a:buChar char=""/>
              <a:tabLst>
                <a:tab pos="228600" algn="l"/>
              </a:tabLst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Карьера представляет собой ряд сменяющих друг друга </a:t>
            </a:r>
            <a:r>
              <a:rPr lang="ru-RU" i="1" u="word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Symbol" pitchFamily="2" charset="2"/>
              <a:buChar char=""/>
              <a:tabLst>
                <a:tab pos="228600" algn="l"/>
              </a:tabLst>
            </a:pPr>
            <a:r>
              <a:rPr lang="ru-RU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карьеры является, во-первых, достижение высокого статуса или должности, и, во-вторых, успеха в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1184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ПРАКТИКА - 2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18DFCD-8451-460A-40A8-CE067409C23D}"/>
              </a:ext>
            </a:extLst>
          </p:cNvPr>
          <p:cNvSpPr/>
          <p:nvPr/>
        </p:nvSpPr>
        <p:spPr>
          <a:xfrm>
            <a:off x="407368" y="1834558"/>
            <a:ext cx="9865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участники конференции!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Мы приступаем к планированию траектории Вашей карьеры. </a:t>
            </a:r>
          </a:p>
          <a:p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этого: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Зафиксируйте, пожалуйста, цель (-и), которую Вы ставите перед собой на ближайшие полгода.</a:t>
            </a:r>
          </a:p>
          <a:p>
            <a:pPr marL="228600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619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ПРАКТИКА - 2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18DFCD-8451-460A-40A8-CE067409C23D}"/>
              </a:ext>
            </a:extLst>
          </p:cNvPr>
          <p:cNvSpPr/>
          <p:nvPr/>
        </p:nvSpPr>
        <p:spPr>
          <a:xfrm>
            <a:off x="407368" y="1834558"/>
            <a:ext cx="98650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участники конференции!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Мы приступаем к планированию траектории Вашей карьеры. </a:t>
            </a:r>
          </a:p>
          <a:p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этого: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Зафиксируйте, пожалуйста, цель (-и), которую Вы ставите перед собой на ближайшие полгода.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Дайте краткую характеристику себе как профессионалу. (Сегодня я -…)</a:t>
            </a:r>
          </a:p>
          <a:p>
            <a:pPr marL="228600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3373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ПРАКТИКА - 2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18DFCD-8451-460A-40A8-CE067409C23D}"/>
              </a:ext>
            </a:extLst>
          </p:cNvPr>
          <p:cNvSpPr/>
          <p:nvPr/>
        </p:nvSpPr>
        <p:spPr>
          <a:xfrm>
            <a:off x="407368" y="1834558"/>
            <a:ext cx="98650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участники конференции!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Мы приступаем к планированию траектории Вашей карьеры. </a:t>
            </a:r>
          </a:p>
          <a:p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этого: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Зафиксируйте, пожалуйста, цель (-и), которую Вы ставите перед собой на ближайшие полгода.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Дайте краткую характеристику себе как профессионалу. (Сегодня я -…)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Назовите, по крайней мере, 5 событий, являющихся ключевыми в Вашем профессиональном становлении (условимся под «событием» понимать некоторое конкретное изменение, происходящее мгновенно или достаточно быстро – так, чтобы можно было указать его дату).</a:t>
            </a:r>
          </a:p>
          <a:p>
            <a:pPr marL="228600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932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ПРАКТИКА - 2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18DFCD-8451-460A-40A8-CE067409C23D}"/>
              </a:ext>
            </a:extLst>
          </p:cNvPr>
          <p:cNvSpPr/>
          <p:nvPr/>
        </p:nvSpPr>
        <p:spPr>
          <a:xfrm>
            <a:off x="407368" y="1834558"/>
            <a:ext cx="98650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участники конференции!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Мы приступаем к планированию траектории Вашей карьеры. </a:t>
            </a:r>
          </a:p>
          <a:p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этого:</a:t>
            </a:r>
          </a:p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Зафиксируйте, пожалуйста, цель (-и), которую Вы ставите перед собой на ближайшие полгода.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Дайте краткую характеристику себе как профессионалу. (Сегодня я -…)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Назовите, по крайней мере, 5 событий, являющихся ключевыми в Вашем профессиональном становлении (условимся под «событием» понимать некоторое конкретное изменение, происходящее мгновенно или достаточно быстро – так, чтобы можно было указать его дату).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 3 главные задачи, которые Вам предстоит решить для достижения поставленной цели.</a:t>
            </a:r>
          </a:p>
          <a:p>
            <a:pPr marL="228600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424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ЭТАПЫ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E8131D6-CA61-00BA-0B59-FB7900F3F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311322"/>
              </p:ext>
            </p:extLst>
          </p:nvPr>
        </p:nvGraphicFramePr>
        <p:xfrm>
          <a:off x="767408" y="2353151"/>
          <a:ext cx="10729193" cy="3734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378">
                  <a:extLst>
                    <a:ext uri="{9D8B030D-6E8A-4147-A177-3AD203B41FA5}">
                      <a16:colId xmlns:a16="http://schemas.microsoft.com/office/drawing/2014/main" val="585661929"/>
                    </a:ext>
                  </a:extLst>
                </a:gridCol>
                <a:gridCol w="1001378">
                  <a:extLst>
                    <a:ext uri="{9D8B030D-6E8A-4147-A177-3AD203B41FA5}">
                      <a16:colId xmlns:a16="http://schemas.microsoft.com/office/drawing/2014/main" val="324131150"/>
                    </a:ext>
                  </a:extLst>
                </a:gridCol>
                <a:gridCol w="1001378">
                  <a:extLst>
                    <a:ext uri="{9D8B030D-6E8A-4147-A177-3AD203B41FA5}">
                      <a16:colId xmlns:a16="http://schemas.microsoft.com/office/drawing/2014/main" val="647491105"/>
                    </a:ext>
                  </a:extLst>
                </a:gridCol>
                <a:gridCol w="1001378">
                  <a:extLst>
                    <a:ext uri="{9D8B030D-6E8A-4147-A177-3AD203B41FA5}">
                      <a16:colId xmlns:a16="http://schemas.microsoft.com/office/drawing/2014/main" val="692998714"/>
                    </a:ext>
                  </a:extLst>
                </a:gridCol>
                <a:gridCol w="1001378">
                  <a:extLst>
                    <a:ext uri="{9D8B030D-6E8A-4147-A177-3AD203B41FA5}">
                      <a16:colId xmlns:a16="http://schemas.microsoft.com/office/drawing/2014/main" val="1557261748"/>
                    </a:ext>
                  </a:extLst>
                </a:gridCol>
                <a:gridCol w="895401">
                  <a:extLst>
                    <a:ext uri="{9D8B030D-6E8A-4147-A177-3AD203B41FA5}">
                      <a16:colId xmlns:a16="http://schemas.microsoft.com/office/drawing/2014/main" val="2632640900"/>
                    </a:ext>
                  </a:extLst>
                </a:gridCol>
                <a:gridCol w="1206378">
                  <a:extLst>
                    <a:ext uri="{9D8B030D-6E8A-4147-A177-3AD203B41FA5}">
                      <a16:colId xmlns:a16="http://schemas.microsoft.com/office/drawing/2014/main" val="262284496"/>
                    </a:ext>
                  </a:extLst>
                </a:gridCol>
                <a:gridCol w="1207073">
                  <a:extLst>
                    <a:ext uri="{9D8B030D-6E8A-4147-A177-3AD203B41FA5}">
                      <a16:colId xmlns:a16="http://schemas.microsoft.com/office/drawing/2014/main" val="482314372"/>
                    </a:ext>
                  </a:extLst>
                </a:gridCol>
                <a:gridCol w="1206378">
                  <a:extLst>
                    <a:ext uri="{9D8B030D-6E8A-4147-A177-3AD203B41FA5}">
                      <a16:colId xmlns:a16="http://schemas.microsoft.com/office/drawing/2014/main" val="4245848649"/>
                    </a:ext>
                  </a:extLst>
                </a:gridCol>
                <a:gridCol w="1207073">
                  <a:extLst>
                    <a:ext uri="{9D8B030D-6E8A-4147-A177-3AD203B41FA5}">
                      <a16:colId xmlns:a16="http://schemas.microsoft.com/office/drawing/2014/main" val="1270857527"/>
                    </a:ext>
                  </a:extLst>
                </a:gridCol>
              </a:tblGrid>
              <a:tr h="3308097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Событие 1 - 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Событие 2 - 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Событие 3 - 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Событие 4 - 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Событие 5 - 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Сегодня я -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/>
                      <a:r>
                        <a:rPr lang="ru-RU" sz="1600" dirty="0">
                          <a:effectLst/>
                        </a:rPr>
                        <a:t>Задача 1 - 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Задача 2 -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Задача 3 - </a:t>
                      </a: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Моя цель -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3086394612"/>
                  </a:ext>
                </a:extLst>
              </a:tr>
              <a:tr h="244349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_______ г.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_______ г.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_______ г.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_______ г.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_______ г.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02.06.22</a:t>
                      </a:r>
                    </a:p>
                    <a:p>
                      <a:pPr algn="ctr"/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_______ г.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_______ г.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effectLst/>
                        </a:rPr>
                        <a:t>_______ г.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02.12.22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7949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29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ГУЛИ БАЗАРОВА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pic>
        <p:nvPicPr>
          <p:cNvPr id="1027" name="Рисунок 4" descr="http://ht.ru/design/msg-corner-top-left.gif">
            <a:extLst>
              <a:ext uri="{FF2B5EF4-FFF2-40B4-BE49-F238E27FC236}">
                <a16:creationId xmlns:a16="http://schemas.microsoft.com/office/drawing/2014/main" id="{63D33F02-87DB-2246-8BC7-DEBA0D0C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52813"/>
            <a:ext cx="381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5" descr="http://ht.ru/design/1x1.gif">
            <a:extLst>
              <a:ext uri="{FF2B5EF4-FFF2-40B4-BE49-F238E27FC236}">
                <a16:creationId xmlns:a16="http://schemas.microsoft.com/office/drawing/2014/main" id="{FD898562-7839-1247-8750-32B961D8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5281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6" descr="http://ht.ru/design/msg-corner-top-right.gif">
            <a:extLst>
              <a:ext uri="{FF2B5EF4-FFF2-40B4-BE49-F238E27FC236}">
                <a16:creationId xmlns:a16="http://schemas.microsoft.com/office/drawing/2014/main" id="{EB229AA9-2A67-5D48-8675-C37EA66C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52813"/>
            <a:ext cx="381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958C135-5811-0D4F-A17E-07D45804F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116" y="688790"/>
            <a:ext cx="127253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Рисунок 2">
            <a:extLst>
              <a:ext uri="{FF2B5EF4-FFF2-40B4-BE49-F238E27FC236}">
                <a16:creationId xmlns:a16="http://schemas.microsoft.com/office/drawing/2014/main" id="{343A92B4-198F-8940-92B6-B474B5407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24477" r="8804" b="17429"/>
          <a:stretch>
            <a:fillRect/>
          </a:stretch>
        </p:blipFill>
        <p:spPr bwMode="auto">
          <a:xfrm>
            <a:off x="59982" y="720926"/>
            <a:ext cx="2309593" cy="22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FAE335D-0FC1-764B-9882-1F6E718DB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41850"/>
            <a:ext cx="8306876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ГУЛИ БАЗАРОВА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</a:b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Московский Государственный Университет им. М.В. Ломоносова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(1992 – 1997)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Кандидат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психологических наук (2001 год)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Директор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Московской школы практической психологии при Московском институте психоанализа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Амбассадор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Московской школы управления СКОЛКОВО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Амбассадор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Федерации карьерного консультирования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Руководитель рабочей группы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утвержденного профессионального стандарта «Консультант в области управления персоналом»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Научный руководитель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двух магистерских программ «Психологическое консультирование и современная психодиагностика личности и группы» и «Практическая психология в управлении персоналом». Научный руководитель совместной с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РАНХиГС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программы «Практическая психология в работе руководителя»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Учредитель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тренингово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-консалтинговой компании для работы с топ-менеджерами в ситуации изменений и перехода на новый уровень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Генеральный продюсер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Первого в России бизнес-форума для подростков и их родителей «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БереZка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» (с 2019 года)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711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pic>
        <p:nvPicPr>
          <p:cNvPr id="1027" name="Рисунок 4" descr="http://ht.ru/design/msg-corner-top-left.gif">
            <a:extLst>
              <a:ext uri="{FF2B5EF4-FFF2-40B4-BE49-F238E27FC236}">
                <a16:creationId xmlns:a16="http://schemas.microsoft.com/office/drawing/2014/main" id="{63D33F02-87DB-2246-8BC7-DEBA0D0C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52813"/>
            <a:ext cx="381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5" descr="http://ht.ru/design/1x1.gif">
            <a:extLst>
              <a:ext uri="{FF2B5EF4-FFF2-40B4-BE49-F238E27FC236}">
                <a16:creationId xmlns:a16="http://schemas.microsoft.com/office/drawing/2014/main" id="{FD898562-7839-1247-8750-32B961D8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52813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6" descr="http://ht.ru/design/msg-corner-top-right.gif">
            <a:extLst>
              <a:ext uri="{FF2B5EF4-FFF2-40B4-BE49-F238E27FC236}">
                <a16:creationId xmlns:a16="http://schemas.microsoft.com/office/drawing/2014/main" id="{EB229AA9-2A67-5D48-8675-C37EA66C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52813"/>
            <a:ext cx="381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0B88B9-099F-3745-AE86-CE378E4EBF6D}"/>
              </a:ext>
            </a:extLst>
          </p:cNvPr>
          <p:cNvSpPr/>
          <p:nvPr/>
        </p:nvSpPr>
        <p:spPr>
          <a:xfrm>
            <a:off x="479377" y="1688476"/>
            <a:ext cx="994688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С 1996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по настоящее время занимаюсь организацией дополнительного образования в области практической психологии.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С 2000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года провожу бизнес – тренинги для управленческих команд.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С 2003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по 2007 работала в МГУ им. М. В. Ломоносова Заместителем декана факультета психологии по дополнительному образованию.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С 2007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года работаю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Еxecutive-коучем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с психологическим сопровождением топ – менеджера и команд.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С 2007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по 2019 работала в Высшей школе экономики директором Института практической психологии.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2019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год – Благодарность Президента РФ В.В. Путина за развитие Лидерского потенциала страны.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2020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 год – Автор книги, номинированной Издательством «Олимп-Бизнес» на учебное пособие «Теория и практика создания тренинга. Конструктор для тренера».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9EADC-EEF1-4C41-18DC-AE4DAE3993E5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ГУЛИ БАЗАРОВА</a:t>
            </a:r>
          </a:p>
        </p:txBody>
      </p:sp>
    </p:spTree>
    <p:extLst>
      <p:ext uri="{BB962C8B-B14F-4D97-AF65-F5344CB8AC3E}">
        <p14:creationId xmlns:p14="http://schemas.microsoft.com/office/powerpoint/2010/main" val="223185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ФАЗЫ ЖИЗНЕННОГО ПУТИ ПРОФЕССИОНАЛА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26E3C8-009A-BF83-C27D-A0FA45A40AF0}"/>
              </a:ext>
            </a:extLst>
          </p:cNvPr>
          <p:cNvSpPr/>
          <p:nvPr/>
        </p:nvSpPr>
        <p:spPr>
          <a:xfrm>
            <a:off x="60773" y="980728"/>
            <a:ext cx="10185820" cy="5634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3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социализация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включает в себя профессиональное самоопределение как один из этапов, который в течение жизни может актуализироваться не один раз. Таким образом, процесс профессиональной социализации имеет стадиальный характер. </a:t>
            </a:r>
          </a:p>
          <a:p>
            <a:pPr indent="457200" algn="just">
              <a:lnSpc>
                <a:spcPct val="150000"/>
              </a:lnSpc>
              <a:spcAft>
                <a:spcPts val="3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выделяются в соответствии с возрастными особенностями личности. </a:t>
            </a:r>
          </a:p>
          <a:p>
            <a:pPr indent="457200" algn="just">
              <a:lnSpc>
                <a:spcPct val="150000"/>
              </a:lnSpc>
              <a:spcAft>
                <a:spcPts val="3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первые годы жизни ребенок знакомится с тем, что у членов семьи разные профессии. </a:t>
            </a:r>
          </a:p>
          <a:p>
            <a:pPr indent="457200" algn="just">
              <a:lnSpc>
                <a:spcPct val="150000"/>
              </a:lnSpc>
              <a:spcAft>
                <a:spcPts val="3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3-4 годам от своего ближайшего окружения ребенок узнает информацию о профессиях. </a:t>
            </a:r>
          </a:p>
          <a:p>
            <a:pPr indent="457200" algn="just">
              <a:lnSpc>
                <a:spcPct val="150000"/>
              </a:lnSpc>
              <a:spcAft>
                <a:spcPts val="3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школьные годы начинается новая стадия профессиональной социализации, на которой происходит дальнейшее формирование профессионального интереса и, чаще всего, первое профессиональное самоопределение. </a:t>
            </a:r>
          </a:p>
          <a:p>
            <a:pPr indent="457200" algn="just">
              <a:lnSpc>
                <a:spcPct val="150000"/>
              </a:lnSpc>
              <a:spcAft>
                <a:spcPts val="3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стадии выделяются не столько возрастными особенностями личности, сколько «освоением новых профессиональных ролей».</a:t>
            </a:r>
          </a:p>
        </p:txBody>
      </p:sp>
    </p:spTree>
    <p:extLst>
      <p:ext uri="{BB962C8B-B14F-4D97-AF65-F5344CB8AC3E}">
        <p14:creationId xmlns:p14="http://schemas.microsoft.com/office/powerpoint/2010/main" val="26048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8A3579-5CC6-2BA9-CE4A-FE161E46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198028"/>
            <a:ext cx="7971755" cy="50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5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ФАЗЫ ЖИЗНЕННОГО ПУТИ ПРОФЕССИОНАЛА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950305-07AB-BA29-4BCE-8664F71634FB}"/>
              </a:ext>
            </a:extLst>
          </p:cNvPr>
          <p:cNvSpPr/>
          <p:nvPr/>
        </p:nvSpPr>
        <p:spPr>
          <a:xfrm>
            <a:off x="513778" y="1285524"/>
            <a:ext cx="10657184" cy="518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Е.А. Климов сгруппировал фазы жизненного пути профессионала: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SzPts val="1500"/>
              <a:buFont typeface="Times New Roman" panose="02020603050405020304" pitchFamily="18" charset="0"/>
              <a:buAutoNum type="arabicPeriod"/>
            </a:pP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Фаза оптации </a:t>
            </a:r>
            <a:r>
              <a:rPr lang="ru-RU" dirty="0"/>
              <a:t>(от лат. </a:t>
            </a:r>
            <a:r>
              <a:rPr lang="en-US" dirty="0" err="1"/>
              <a:t>optatio</a:t>
            </a:r>
            <a:r>
              <a:rPr lang="en-US" dirty="0"/>
              <a:t> — </a:t>
            </a:r>
            <a:r>
              <a:rPr lang="ru-RU" dirty="0"/>
              <a:t>желание, выбор)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этой фазе человек озабочен вопросами выбора или вынужденной перемены профессии и делает этот выбор.</a:t>
            </a: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SzPts val="1500"/>
              <a:buFont typeface="Times New Roman" panose="02020603050405020304" pitchFamily="18" charset="0"/>
              <a:buAutoNum type="arabicPeriod"/>
            </a:pP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Фаза адепта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фаза, когда человек уже встал на путь приверженности профессии и начинает осваивать ее. В зависимости от профессии эта фаза может быть многолетней или кратковременной.</a:t>
            </a: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SzPts val="1500"/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Фаза адаптации </a:t>
            </a:r>
            <a:r>
              <a:rPr lang="ru-RU" b="1" dirty="0"/>
              <a:t>(фаза адаптации, </a:t>
            </a:r>
            <a:r>
              <a:rPr lang="ru-RU" b="1"/>
              <a:t>привыкания специалиста </a:t>
            </a:r>
            <a:r>
              <a:rPr lang="ru-RU" b="1" dirty="0"/>
              <a:t>к </a:t>
            </a:r>
            <a:r>
              <a:rPr lang="ru-RU" b="1"/>
              <a:t>работе).</a:t>
            </a:r>
            <a:r>
              <a:rPr lang="ru-RU" b="1" i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этой стадии специалист входит во многие тонкости работы, узнает непривычные для него нормы, регулирующие и поведение, и образ жизни. Таким образом, на этой стадии специалист не только адаптируется к производственной деятельности, но тут уже происходят и некоторые личностные изменения специалиста.</a:t>
            </a:r>
          </a:p>
        </p:txBody>
      </p:sp>
    </p:spTree>
    <p:extLst>
      <p:ext uri="{BB962C8B-B14F-4D97-AF65-F5344CB8AC3E}">
        <p14:creationId xmlns:p14="http://schemas.microsoft.com/office/powerpoint/2010/main" val="371073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ФАЗЫ ЖИЗНЕННОГО ПУТИ ПРОФЕССИОНАЛА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51BD4D-02E7-B93C-A0BC-B66B86371E3E}"/>
              </a:ext>
            </a:extLst>
          </p:cNvPr>
          <p:cNvSpPr/>
          <p:nvPr/>
        </p:nvSpPr>
        <p:spPr>
          <a:xfrm>
            <a:off x="627880" y="1561814"/>
            <a:ext cx="9505056" cy="434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Е.А. Климов сгруппировал фазы жизненного пути профессионала: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300"/>
              </a:spcAft>
              <a:buSzPts val="1500"/>
            </a:pPr>
            <a:endParaRPr lang="ru-RU" b="1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300"/>
              </a:spcAft>
              <a:buSzPts val="1500"/>
            </a:pP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Фаза </a:t>
            </a:r>
            <a:r>
              <a:rPr lang="ru-RU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интернала</a:t>
            </a: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интернал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уже опытный работник, который любит свое дело и может вполне самостоятельно, все более надежно и успешно справляться со своими профессиональными функциями, и это признается его коллегами.</a:t>
            </a:r>
          </a:p>
          <a:p>
            <a:pPr lvl="0" algn="just">
              <a:lnSpc>
                <a:spcPct val="150000"/>
              </a:lnSpc>
              <a:spcAft>
                <a:spcPts val="300"/>
              </a:spcAft>
              <a:buSzPts val="1500"/>
            </a:pP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Фаза мастерства.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Находясь на этой стадии развития, работник может решать любые и простые и самые трудные профессиональные задачи, с которыми могут справиться далеко не все коллеги. На этой стадии человек обладает своим индивидуальным профессиональным стилем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2433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ФАЗЫ ЖИЗНЕННОГО ПУТИИ ПРОФЕССИОНАЛА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3F13ED-2793-3F8C-1D56-3D7CC7B1E13B}"/>
              </a:ext>
            </a:extLst>
          </p:cNvPr>
          <p:cNvSpPr/>
          <p:nvPr/>
        </p:nvSpPr>
        <p:spPr>
          <a:xfrm>
            <a:off x="839416" y="2204864"/>
            <a:ext cx="10081120" cy="310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Е.А. Климов сгруппировал фазы жизненного пути профессионала:</a:t>
            </a: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300"/>
              </a:spcAft>
              <a:buSzPts val="1500"/>
            </a:pPr>
            <a:endParaRPr lang="ru-RU" b="1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300"/>
              </a:spcAft>
              <a:buSzPts val="1500"/>
            </a:pP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Фаза авторитета.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уже хорошо известный в профессиональном кругу или даже за его пределами мастер своего дела.  </a:t>
            </a:r>
          </a:p>
          <a:p>
            <a:pPr lvl="0" algn="just">
              <a:lnSpc>
                <a:spcPct val="150000"/>
              </a:lnSpc>
              <a:spcAft>
                <a:spcPts val="300"/>
              </a:spcAft>
              <a:buSzPts val="1500"/>
            </a:pPr>
            <a:r>
              <a:rPr lang="ru-RU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Фаза наставничества.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человек, у которого не просто опыт «за плечами», а который «обрастает» единомышленниками, учениками и последователями.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195268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-10510" y="449515"/>
            <a:ext cx="12202510" cy="45719"/>
          </a:xfrm>
          <a:prstGeom prst="rect">
            <a:avLst/>
          </a:prstGeom>
          <a:gradFill>
            <a:gsLst>
              <a:gs pos="0">
                <a:srgbClr val="FD675E"/>
              </a:gs>
              <a:gs pos="100000">
                <a:srgbClr val="EB9441"/>
              </a:gs>
            </a:gsLst>
            <a:lin ang="1080000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4C640-9B7B-4D6D-AB3A-C4DBC387867D}"/>
              </a:ext>
            </a:extLst>
          </p:cNvPr>
          <p:cNvSpPr txBox="1"/>
          <p:nvPr/>
        </p:nvSpPr>
        <p:spPr>
          <a:xfrm>
            <a:off x="230660" y="49405"/>
            <a:ext cx="121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alpha val="20000"/>
                  </a:schemeClr>
                </a:solidFill>
                <a:latin typeface="HelveticaNeueCyr" panose="02000506020000020004" pitchFamily="50" charset="-52"/>
              </a:rPr>
              <a:t>ПРОФЕССИОНАЛЬНАЯ СОЦИАЛИЗАЦИЯ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68C0E-CD80-AF47-825E-A6E8F1F6B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591941"/>
            <a:ext cx="1987365" cy="5787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E8FC25-FE3D-8A4A-8104-D17675ECB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33" y="1223778"/>
            <a:ext cx="1967885" cy="6107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1E3D9A-9B97-7204-44FC-60B976AB6DDC}"/>
              </a:ext>
            </a:extLst>
          </p:cNvPr>
          <p:cNvSpPr/>
          <p:nvPr/>
        </p:nvSpPr>
        <p:spPr>
          <a:xfrm>
            <a:off x="551384" y="2413338"/>
            <a:ext cx="10657184" cy="280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«Профессиональная социализации – это двусторонний процесс, включающий в себя, с одной стороны, усвоение индивидом профессионального опыта, путем вхождения в профессиональную среду; с другой стороны, процесс активного воспроизводства индивидом профессионального опыта».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614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2511</TotalTime>
  <Words>1199</Words>
  <Application>Microsoft Office PowerPoint</Application>
  <PresentationFormat>Широкоэкранный</PresentationFormat>
  <Paragraphs>156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Helvetica Neue Medium</vt:lpstr>
      <vt:lpstr>HelveticaNeueCyr</vt:lpstr>
      <vt:lpstr>Symbol</vt:lpstr>
      <vt:lpstr>Tahoma</vt:lpstr>
      <vt:lpstr>Times New Roman</vt:lpstr>
      <vt:lpstr>Тема Office</vt:lpstr>
      <vt:lpstr>Линия времени  в развитии профессионала  (практикум)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Поспелов Валентин Васильевич</dc:creator>
  <cp:lastModifiedBy>Горнякова Мария Валерьевна</cp:lastModifiedBy>
  <cp:revision>260</cp:revision>
  <dcterms:created xsi:type="dcterms:W3CDTF">2019-04-30T06:18:48Z</dcterms:created>
  <dcterms:modified xsi:type="dcterms:W3CDTF">2022-06-07T11:07:28Z</dcterms:modified>
</cp:coreProperties>
</file>